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9" r:id="rId5"/>
    <p:sldId id="260" r:id="rId6"/>
    <p:sldId id="263" r:id="rId7"/>
    <p:sldId id="266" r:id="rId8"/>
    <p:sldId id="261" r:id="rId9"/>
    <p:sldId id="262" r:id="rId10"/>
    <p:sldId id="272" r:id="rId11"/>
    <p:sldId id="275" r:id="rId12"/>
    <p:sldId id="276" r:id="rId13"/>
    <p:sldId id="277" r:id="rId14"/>
    <p:sldId id="278" r:id="rId15"/>
    <p:sldId id="279" r:id="rId16"/>
    <p:sldId id="273" r:id="rId17"/>
    <p:sldId id="280" r:id="rId18"/>
    <p:sldId id="281" r:id="rId19"/>
    <p:sldId id="274" r:id="rId20"/>
    <p:sldId id="269" r:id="rId21"/>
  </p:sldIdLst>
  <p:sldSz cx="9144000" cy="6858000" type="screen4x3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44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3"/>
          <p:cNvPicPr/>
          <p:nvPr/>
        </p:nvPicPr>
        <p:blipFill>
          <a:blip r:embed="rId14"/>
          <a:stretch/>
        </p:blipFill>
        <p:spPr>
          <a:xfrm>
            <a:off x="0" y="0"/>
            <a:ext cx="9142200" cy="6856200"/>
          </a:xfrm>
          <a:prstGeom prst="rect">
            <a:avLst/>
          </a:prstGeom>
          <a:ln>
            <a:noFill/>
          </a:ln>
        </p:spPr>
      </p:pic>
      <p:sp>
        <p:nvSpPr>
          <p:cNvPr id="6" name="CustomShape 1"/>
          <p:cNvSpPr/>
          <p:nvPr/>
        </p:nvSpPr>
        <p:spPr>
          <a:xfrm>
            <a:off x="290520" y="2421000"/>
            <a:ext cx="8638920" cy="1366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Obraz 5"/>
          <p:cNvPicPr/>
          <p:nvPr/>
        </p:nvPicPr>
        <p:blipFill>
          <a:blip r:embed="rId15"/>
          <a:stretch/>
        </p:blipFill>
        <p:spPr>
          <a:xfrm>
            <a:off x="108000" y="5951520"/>
            <a:ext cx="1077840" cy="718920"/>
          </a:xfrm>
          <a:prstGeom prst="rect">
            <a:avLst/>
          </a:prstGeom>
          <a:ln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Obraz 3"/>
          <p:cNvPicPr/>
          <p:nvPr/>
        </p:nvPicPr>
        <p:blipFill>
          <a:blip r:embed="rId14"/>
          <a:stretch/>
        </p:blipFill>
        <p:spPr>
          <a:xfrm>
            <a:off x="0" y="0"/>
            <a:ext cx="9142200" cy="6856200"/>
          </a:xfrm>
          <a:prstGeom prst="rect">
            <a:avLst/>
          </a:prstGeom>
          <a:ln>
            <a:noFill/>
          </a:ln>
        </p:spPr>
      </p:pic>
      <p:sp>
        <p:nvSpPr>
          <p:cNvPr id="42" name="CustomShape 1"/>
          <p:cNvSpPr/>
          <p:nvPr/>
        </p:nvSpPr>
        <p:spPr>
          <a:xfrm>
            <a:off x="0" y="6546960"/>
            <a:ext cx="609480" cy="241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fld id="{8AE355F0-659D-47D3-8CCF-02780D457A6D}" type="slidenum">
              <a:rPr lang="en-US" sz="1000" b="0" strike="noStrike" spc="-1">
                <a:solidFill>
                  <a:srgbClr val="FFFFFF"/>
                </a:solidFill>
                <a:latin typeface="Calibri"/>
                <a:ea typeface="DejaVu Sans"/>
              </a:rPr>
              <a:t>‹#›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1547640" y="2349360"/>
            <a:ext cx="7541280" cy="187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961"/>
              </a:spcBef>
            </a:pPr>
            <a:r>
              <a:rPr lang="en-US" sz="4800" b="1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Digital Watermarking –</a:t>
            </a:r>
          </a:p>
          <a:p>
            <a:pPr algn="ctr">
              <a:lnSpc>
                <a:spcPct val="100000"/>
              </a:lnSpc>
              <a:spcBef>
                <a:spcPts val="961"/>
              </a:spcBef>
            </a:pPr>
            <a:r>
              <a:rPr lang="en-US" sz="4800" b="1" spc="-1">
                <a:solidFill>
                  <a:srgbClr val="000000"/>
                </a:solidFill>
                <a:latin typeface="Calibri"/>
              </a:rPr>
              <a:t>Final Evaluation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2835000" y="3285720"/>
            <a:ext cx="496692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83" name="CustomShape 3"/>
          <p:cNvSpPr/>
          <p:nvPr/>
        </p:nvSpPr>
        <p:spPr>
          <a:xfrm>
            <a:off x="5956920" y="5733360"/>
            <a:ext cx="3185280" cy="154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Paweł Zaborowski 251697</a:t>
            </a:r>
            <a:endParaRPr lang="en-US" sz="16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Bartosz Gardziejewski 226128  </a:t>
            </a:r>
            <a:endParaRPr lang="en-US" sz="16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Rafał Grądkowski 194479</a:t>
            </a:r>
            <a:endParaRPr lang="en-US" sz="16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Łukasz Obrębski 218249</a:t>
            </a:r>
            <a:br/>
            <a:endParaRPr lang="en-US" sz="16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endParaRPr lang="en-US" sz="1600" b="0" strike="noStrike" spc="-1">
              <a:latin typeface="Arial"/>
            </a:endParaRPr>
          </a:p>
        </p:txBody>
      </p:sp>
      <p:sp>
        <p:nvSpPr>
          <p:cNvPr id="84" name="CustomShape 4"/>
          <p:cNvSpPr/>
          <p:nvPr/>
        </p:nvSpPr>
        <p:spPr>
          <a:xfrm>
            <a:off x="1691640" y="620640"/>
            <a:ext cx="6622920" cy="143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Multimedia &amp; computer visualization </a:t>
            </a: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2"/>
          <p:cNvSpPr/>
          <p:nvPr/>
        </p:nvSpPr>
        <p:spPr>
          <a:xfrm>
            <a:off x="755640" y="116640"/>
            <a:ext cx="8282880" cy="50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3"/>
          <p:cNvSpPr/>
          <p:nvPr/>
        </p:nvSpPr>
        <p:spPr>
          <a:xfrm>
            <a:off x="755640" y="62064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879"/>
              </a:spcBef>
            </a:pPr>
            <a:r>
              <a:rPr lang="en-US" sz="4400" spc="-1" dirty="0">
                <a:latin typeface="Calibri"/>
              </a:rPr>
              <a:t> LSB algorithm</a:t>
            </a:r>
            <a:endParaRPr lang="en-US" sz="4400" b="0" strike="noStrike" spc="-1" dirty="0"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A02E86-CC74-4014-880B-D816C55F4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40" y="1951818"/>
            <a:ext cx="8067675" cy="619125"/>
          </a:xfrm>
          <a:prstGeom prst="rect">
            <a:avLst/>
          </a:prstGeom>
        </p:spPr>
      </p:pic>
      <p:sp>
        <p:nvSpPr>
          <p:cNvPr id="8" name="CustomShape 3">
            <a:extLst>
              <a:ext uri="{FF2B5EF4-FFF2-40B4-BE49-F238E27FC236}">
                <a16:creationId xmlns:a16="http://schemas.microsoft.com/office/drawing/2014/main" id="{BF3463C4-E9A0-44AB-8232-69397F0EF6A7}"/>
              </a:ext>
            </a:extLst>
          </p:cNvPr>
          <p:cNvSpPr/>
          <p:nvPr/>
        </p:nvSpPr>
        <p:spPr>
          <a:xfrm>
            <a:off x="648037" y="299790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879"/>
              </a:spcBef>
            </a:pPr>
            <a:r>
              <a:rPr lang="en-US" sz="4400" spc="-1" dirty="0">
                <a:latin typeface="Calibri"/>
              </a:rPr>
              <a:t> patchwork algorithm</a:t>
            </a:r>
            <a:endParaRPr lang="en-US" sz="4400" b="0" strike="noStrike" spc="-1" dirty="0">
              <a:latin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DAE76D-6402-4773-A504-85D60DE740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15" y="4086003"/>
            <a:ext cx="79629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920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751AF-48EE-4E9A-9DAA-FB79E7EFD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1301"/>
            <a:ext cx="8229240" cy="609398"/>
          </a:xfrm>
        </p:spPr>
        <p:txBody>
          <a:bodyPr/>
          <a:lstStyle/>
          <a:p>
            <a:r>
              <a:rPr lang="en-US" dirty="0"/>
              <a:t> 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413456-F9C2-4557-ADBB-5AE147771E43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669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751AF-48EE-4E9A-9DAA-FB79E7EFD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1301"/>
            <a:ext cx="8229240" cy="609398"/>
          </a:xfrm>
        </p:spPr>
        <p:txBody>
          <a:bodyPr/>
          <a:lstStyle/>
          <a:p>
            <a:r>
              <a:rPr lang="en-US" dirty="0"/>
              <a:t>  LSB 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43F08C-DECF-4F07-964B-A3A7717E151D}"/>
              </a:ext>
            </a:extLst>
          </p:cNvPr>
          <p:cNvSpPr txBox="1"/>
          <p:nvPr/>
        </p:nvSpPr>
        <p:spPr>
          <a:xfrm>
            <a:off x="1083212" y="1842868"/>
            <a:ext cx="4501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Testing images:</a:t>
            </a:r>
          </a:p>
        </p:txBody>
      </p:sp>
      <p:pic>
        <p:nvPicPr>
          <p:cNvPr id="6" name="Picture 5" descr="A picture containing food&#10;&#10;Description automatically generated">
            <a:extLst>
              <a:ext uri="{FF2B5EF4-FFF2-40B4-BE49-F238E27FC236}">
                <a16:creationId xmlns:a16="http://schemas.microsoft.com/office/drawing/2014/main" id="{EC8E0623-D308-46B0-8290-CFFE0C8B25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613" y="2438038"/>
            <a:ext cx="2115430" cy="2115430"/>
          </a:xfrm>
          <a:prstGeom prst="rect">
            <a:avLst/>
          </a:prstGeom>
        </p:spPr>
      </p:pic>
      <p:pic>
        <p:nvPicPr>
          <p:cNvPr id="8" name="Picture 7" descr="A herd of sheep standing on top of a grass covered field&#10;&#10;Description automatically generated">
            <a:extLst>
              <a:ext uri="{FF2B5EF4-FFF2-40B4-BE49-F238E27FC236}">
                <a16:creationId xmlns:a16="http://schemas.microsoft.com/office/drawing/2014/main" id="{59DC2FE4-EB22-47B7-B18C-8E0CC33E31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323" y="2485745"/>
            <a:ext cx="4035747" cy="21154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45EBBE-24EE-4895-A4CB-8F5FF58AFBDB}"/>
              </a:ext>
            </a:extLst>
          </p:cNvPr>
          <p:cNvSpPr txBox="1"/>
          <p:nvPr/>
        </p:nvSpPr>
        <p:spPr>
          <a:xfrm>
            <a:off x="1083212" y="4858475"/>
            <a:ext cx="4501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Watermark image: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C9FB96CB-29D2-44B6-84F0-1B726DE039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414" y="5089307"/>
            <a:ext cx="1676340" cy="167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722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B64F9-06F2-433C-9B10-BCF902AC4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554" y="156986"/>
            <a:ext cx="8229240" cy="1828193"/>
          </a:xfrm>
        </p:spPr>
        <p:txBody>
          <a:bodyPr/>
          <a:lstStyle/>
          <a:p>
            <a:r>
              <a:rPr lang="en-US" dirty="0"/>
              <a:t>Watermarked image and the                watermark extracted from the original</a:t>
            </a:r>
          </a:p>
        </p:txBody>
      </p:sp>
      <p:pic>
        <p:nvPicPr>
          <p:cNvPr id="5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4788993B-7491-4696-849B-9FA5AEEAA4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607" y="1985178"/>
            <a:ext cx="1885923" cy="1885923"/>
          </a:xfrm>
          <a:prstGeom prst="rect">
            <a:avLst/>
          </a:prstGeom>
        </p:spPr>
      </p:pic>
      <p:pic>
        <p:nvPicPr>
          <p:cNvPr id="7" name="Picture 6" descr="A picture containing computer, driving, food&#10;&#10;Description automatically generated">
            <a:extLst>
              <a:ext uri="{FF2B5EF4-FFF2-40B4-BE49-F238E27FC236}">
                <a16:creationId xmlns:a16="http://schemas.microsoft.com/office/drawing/2014/main" id="{4B1E38BA-6D35-47FB-9596-F4E05CB53D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296" y="2042907"/>
            <a:ext cx="1828194" cy="1828194"/>
          </a:xfrm>
          <a:prstGeom prst="rect">
            <a:avLst/>
          </a:prstGeom>
        </p:spPr>
      </p:pic>
      <p:pic>
        <p:nvPicPr>
          <p:cNvPr id="9" name="Picture 8" descr="A herd of sheep standing on top of a grass covered field&#10;&#10;Description automatically generated">
            <a:extLst>
              <a:ext uri="{FF2B5EF4-FFF2-40B4-BE49-F238E27FC236}">
                <a16:creationId xmlns:a16="http://schemas.microsoft.com/office/drawing/2014/main" id="{7C134A40-B9F0-4A18-A91B-E3A093EE2D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39" y="4343153"/>
            <a:ext cx="3742857" cy="1961905"/>
          </a:xfrm>
          <a:prstGeom prst="rect">
            <a:avLst/>
          </a:prstGeom>
        </p:spPr>
      </p:pic>
      <p:pic>
        <p:nvPicPr>
          <p:cNvPr id="11" name="Picture 10" descr="A picture containing driving, clock&#10;&#10;Description automatically generated">
            <a:extLst>
              <a:ext uri="{FF2B5EF4-FFF2-40B4-BE49-F238E27FC236}">
                <a16:creationId xmlns:a16="http://schemas.microsoft.com/office/drawing/2014/main" id="{70B7676A-5DFD-4CEB-9901-99ECDFD701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254" y="4343152"/>
            <a:ext cx="3742857" cy="1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693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AC8D0-C458-44FF-8EC5-58E13F691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1301"/>
            <a:ext cx="8229240" cy="609398"/>
          </a:xfrm>
        </p:spPr>
        <p:txBody>
          <a:bodyPr/>
          <a:lstStyle/>
          <a:p>
            <a:r>
              <a:rPr lang="en-US" dirty="0"/>
              <a:t>  Transformations</a:t>
            </a:r>
          </a:p>
        </p:txBody>
      </p:sp>
      <p:pic>
        <p:nvPicPr>
          <p:cNvPr id="5" name="Picture 4" descr="A piece of food&#10;&#10;Description automatically generated">
            <a:extLst>
              <a:ext uri="{FF2B5EF4-FFF2-40B4-BE49-F238E27FC236}">
                <a16:creationId xmlns:a16="http://schemas.microsoft.com/office/drawing/2014/main" id="{23BBD640-4926-4DEF-9456-3B1E03CBC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650" y="4220574"/>
            <a:ext cx="3742857" cy="1961905"/>
          </a:xfrm>
          <a:prstGeom prst="rect">
            <a:avLst/>
          </a:prstGeom>
        </p:spPr>
      </p:pic>
      <p:pic>
        <p:nvPicPr>
          <p:cNvPr id="7" name="Picture 6" descr="A picture containing clothing, fabric, umbrella&#10;&#10;Description automatically generated">
            <a:extLst>
              <a:ext uri="{FF2B5EF4-FFF2-40B4-BE49-F238E27FC236}">
                <a16:creationId xmlns:a16="http://schemas.microsoft.com/office/drawing/2014/main" id="{9AC8F57D-2CA1-4611-A7E9-5972C59B40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583" y="4220575"/>
            <a:ext cx="3742857" cy="1961905"/>
          </a:xfrm>
          <a:prstGeom prst="rect">
            <a:avLst/>
          </a:prstGeom>
        </p:spPr>
      </p:pic>
      <p:pic>
        <p:nvPicPr>
          <p:cNvPr id="9" name="Picture 8" descr="A picture containing food&#10;&#10;Description automatically generated">
            <a:extLst>
              <a:ext uri="{FF2B5EF4-FFF2-40B4-BE49-F238E27FC236}">
                <a16:creationId xmlns:a16="http://schemas.microsoft.com/office/drawing/2014/main" id="{2D7FF39D-8480-4AA5-A319-3B51E78BF5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208" y="1415035"/>
            <a:ext cx="2142857" cy="21428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73E183-01D7-4CC5-94D4-3A0D5153F6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507" y="1415034"/>
            <a:ext cx="2142857" cy="21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028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755640" y="1556640"/>
            <a:ext cx="8260560" cy="52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Resistance to geometric transformations, like cropping, stretching or rotating, in condition that the operation is not using more sophisticated algorithm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High capacity of watermark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Fast and easy to implement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be easily destroyed by distortions or gamma changes</a:t>
            </a:r>
            <a:endParaRPr lang="en-US" sz="2800" b="0" strike="noStrike" spc="-1" dirty="0"/>
          </a:p>
        </p:txBody>
      </p:sp>
      <p:sp>
        <p:nvSpPr>
          <p:cNvPr id="108" name="CustomShape 2"/>
          <p:cNvSpPr/>
          <p:nvPr/>
        </p:nvSpPr>
        <p:spPr>
          <a:xfrm>
            <a:off x="755640" y="116640"/>
            <a:ext cx="8282880" cy="50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3"/>
          <p:cNvSpPr/>
          <p:nvPr/>
        </p:nvSpPr>
        <p:spPr>
          <a:xfrm>
            <a:off x="755640" y="62064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879"/>
              </a:spcBef>
            </a:pPr>
            <a:r>
              <a:rPr lang="en-US" sz="4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LSB – pros &amp; cons</a:t>
            </a:r>
            <a:endParaRPr lang="en-US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1265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354CC-136D-4C50-85A0-E28ECA7BB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1301"/>
            <a:ext cx="8229240" cy="609398"/>
          </a:xfrm>
        </p:spPr>
        <p:txBody>
          <a:bodyPr/>
          <a:lstStyle/>
          <a:p>
            <a:r>
              <a:rPr lang="en-US" dirty="0"/>
              <a:t>  Patchwork results</a:t>
            </a:r>
          </a:p>
        </p:txBody>
      </p:sp>
      <p:pic>
        <p:nvPicPr>
          <p:cNvPr id="5" name="Picture 4" descr="A picture containing nature, water, train, boat&#10;&#10;Description automatically generated">
            <a:extLst>
              <a:ext uri="{FF2B5EF4-FFF2-40B4-BE49-F238E27FC236}">
                <a16:creationId xmlns:a16="http://schemas.microsoft.com/office/drawing/2014/main" id="{AC4F023F-B848-4946-8573-13676C9A2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79" y="1150699"/>
            <a:ext cx="4107766" cy="2567354"/>
          </a:xfrm>
          <a:prstGeom prst="rect">
            <a:avLst/>
          </a:prstGeom>
        </p:spPr>
      </p:pic>
      <p:pic>
        <p:nvPicPr>
          <p:cNvPr id="7" name="Picture 6" descr="A picture containing outdoor, water, sitting, green&#10;&#10;Description automatically generated">
            <a:extLst>
              <a:ext uri="{FF2B5EF4-FFF2-40B4-BE49-F238E27FC236}">
                <a16:creationId xmlns:a16="http://schemas.microsoft.com/office/drawing/2014/main" id="{04148432-A501-4FCB-9D47-E9D51E467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524" y="1150699"/>
            <a:ext cx="4107766" cy="2567354"/>
          </a:xfrm>
          <a:prstGeom prst="rect">
            <a:avLst/>
          </a:prstGeom>
        </p:spPr>
      </p:pic>
      <p:pic>
        <p:nvPicPr>
          <p:cNvPr id="9" name="Picture 8" descr="A picture containing sitting, front, table, close&#10;&#10;Description automatically generated">
            <a:extLst>
              <a:ext uri="{FF2B5EF4-FFF2-40B4-BE49-F238E27FC236}">
                <a16:creationId xmlns:a16="http://schemas.microsoft.com/office/drawing/2014/main" id="{599EADFD-D574-46E7-BB7D-1718A119F6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79" y="3938954"/>
            <a:ext cx="4104249" cy="2736166"/>
          </a:xfrm>
          <a:prstGeom prst="rect">
            <a:avLst/>
          </a:prstGeom>
        </p:spPr>
      </p:pic>
      <p:pic>
        <p:nvPicPr>
          <p:cNvPr id="11" name="Picture 10" descr="A close up of a light&#10;&#10;Description automatically generated">
            <a:extLst>
              <a:ext uri="{FF2B5EF4-FFF2-40B4-BE49-F238E27FC236}">
                <a16:creationId xmlns:a16="http://schemas.microsoft.com/office/drawing/2014/main" id="{4187A672-2880-4962-9671-7D44B8D90F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524" y="3938954"/>
            <a:ext cx="4107766" cy="273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110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CD8AB-FB21-4BD4-B39D-88EDD23D6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1301"/>
            <a:ext cx="8229240" cy="609398"/>
          </a:xfrm>
        </p:spPr>
        <p:txBody>
          <a:bodyPr/>
          <a:lstStyle/>
          <a:p>
            <a:r>
              <a:rPr lang="en-US" dirty="0"/>
              <a:t>  Parameters comparison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F2F849-43B6-4CCB-A336-EAFC7F252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33" y="2637230"/>
            <a:ext cx="8409667" cy="158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556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755640" y="1556640"/>
            <a:ext cx="8260560" cy="52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Resistance to cropping and to gamma and tone scale corrections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 detector doesn’t require the original cover image to determine whether the image has been watermarked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Can be destroyed by any affine transformation, like translation, rotation or scaling</a:t>
            </a:r>
            <a:r>
              <a:rPr lang="en-US" sz="2800" b="0" strike="noStrike" spc="-1" dirty="0">
                <a:solidFill>
                  <a:srgbClr val="000000"/>
                </a:solidFill>
                <a:latin typeface="+mj-lt"/>
                <a:ea typeface="DejaVu Sans"/>
              </a:rPr>
              <a:t> </a:t>
            </a:r>
            <a:endParaRPr lang="en-US" sz="2800" b="0" strike="noStrike" spc="-1" dirty="0">
              <a:latin typeface="+mj-lt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755640" y="116640"/>
            <a:ext cx="8282880" cy="50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3"/>
          <p:cNvSpPr/>
          <p:nvPr/>
        </p:nvSpPr>
        <p:spPr>
          <a:xfrm>
            <a:off x="755640" y="62064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879"/>
              </a:spcBef>
            </a:pPr>
            <a:r>
              <a:rPr lang="en-US" sz="4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Patchwork – pros &amp; cons</a:t>
            </a:r>
            <a:endParaRPr lang="en-US" sz="4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3596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60518-75AD-41BA-A87B-98CC8332D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114" y="3096601"/>
            <a:ext cx="8496886" cy="664797"/>
          </a:xfrm>
        </p:spPr>
        <p:txBody>
          <a:bodyPr/>
          <a:lstStyle/>
          <a:p>
            <a:pPr algn="ctr"/>
            <a:r>
              <a:rPr lang="en-US" sz="4800" dirty="0"/>
              <a:t>Thank you for your attention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4DCD64D-64D2-49F7-A316-B1A8738ABF60}"/>
              </a:ext>
            </a:extLst>
          </p:cNvPr>
          <p:cNvSpPr txBox="1">
            <a:spLocks/>
          </p:cNvSpPr>
          <p:nvPr/>
        </p:nvSpPr>
        <p:spPr>
          <a:xfrm>
            <a:off x="647114" y="4078123"/>
            <a:ext cx="8496886" cy="553998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22879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755640" y="1556640"/>
            <a:ext cx="8260560" cy="52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>
            <a:noAutofit/>
          </a:bodyPr>
          <a:lstStyle/>
          <a:p>
            <a:pPr>
              <a:lnSpc>
                <a:spcPct val="100000"/>
              </a:lnSpc>
              <a:spcBef>
                <a:spcPts val="561"/>
              </a:spcBef>
            </a:pP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Kind of marker covertly embedded in a signal</a:t>
            </a: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In example: audio, video, image</a:t>
            </a: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Use to identify ownership of the copyright of such signal</a:t>
            </a: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A digital watermark does not change the size of the carrier signal</a:t>
            </a: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755640" y="116640"/>
            <a:ext cx="8282880" cy="50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3"/>
          <p:cNvSpPr/>
          <p:nvPr/>
        </p:nvSpPr>
        <p:spPr>
          <a:xfrm>
            <a:off x="755640" y="62064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879"/>
              </a:spcBef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Digital watermarking</a:t>
            </a: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755640" y="1556640"/>
            <a:ext cx="8260560" cy="52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>
            <a:noAutofit/>
          </a:bodyPr>
          <a:lstStyle/>
          <a:p>
            <a:pPr>
              <a:lnSpc>
                <a:spcPct val="100000"/>
              </a:lnSpc>
              <a:spcBef>
                <a:spcPts val="561"/>
              </a:spcBef>
            </a:pP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Spatial domain techniques - directly add the watermark to pixel values - exploit Human Visual System for hiding the data</a:t>
            </a: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Transformed domain techniques - add the watermark to the coefficients of a full-frame transform (DFT, DCT,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Mellin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, Radon,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Fresnell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)</a:t>
            </a: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Hybrid techniques</a:t>
            </a: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561"/>
              </a:spcBef>
            </a:pP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561"/>
              </a:spcBef>
            </a:pP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561"/>
              </a:spcBef>
            </a:pP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755640" y="116640"/>
            <a:ext cx="8282880" cy="50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3"/>
          <p:cNvSpPr/>
          <p:nvPr/>
        </p:nvSpPr>
        <p:spPr>
          <a:xfrm>
            <a:off x="755640" y="62064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879"/>
              </a:spcBef>
            </a:pPr>
            <a:r>
              <a:rPr lang="en-US" sz="4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State of the art</a:t>
            </a:r>
            <a:endParaRPr lang="en-US" sz="44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755640" y="1556640"/>
            <a:ext cx="8260560" cy="52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>
            <a:noAutofit/>
          </a:bodyPr>
          <a:lstStyle/>
          <a:p>
            <a:pPr>
              <a:lnSpc>
                <a:spcPct val="100000"/>
              </a:lnSpc>
              <a:spcBef>
                <a:spcPts val="561"/>
              </a:spcBef>
            </a:pPr>
            <a:endParaRPr lang="en-US" sz="1800" b="0" strike="noStrike" spc="-1" dirty="0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LSB – Least Significant Bit</a:t>
            </a:r>
            <a:endParaRPr lang="en-US" sz="2800" b="0" strike="noStrike" spc="-1" dirty="0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Patchwork technique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755640" y="116640"/>
            <a:ext cx="8282880" cy="50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3"/>
          <p:cNvSpPr/>
          <p:nvPr/>
        </p:nvSpPr>
        <p:spPr>
          <a:xfrm>
            <a:off x="755640" y="62064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879"/>
              </a:spcBef>
            </a:pPr>
            <a:r>
              <a:rPr lang="en-US" sz="4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Implemented algorithms</a:t>
            </a:r>
            <a:endParaRPr lang="en-US" sz="44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755640" y="1556640"/>
            <a:ext cx="8260560" cy="52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>
            <a:noAutofit/>
          </a:bodyPr>
          <a:lstStyle/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Least Significant Bit</a:t>
            </a:r>
            <a:endParaRPr lang="en-US" sz="2800" b="0" strike="noStrike" spc="-1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Different kinds of data: text, image, etc</a:t>
            </a:r>
            <a:endParaRPr lang="en-US" sz="2800" b="0" strike="noStrike" spc="-1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Embeds some information in the original file</a:t>
            </a:r>
            <a:endParaRPr lang="en-US" sz="2800" b="0" strike="noStrike" spc="-1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Takes the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DejaVu Sans"/>
              </a:rPr>
              <a:t>most significant bit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from watermark and sets it at the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DejaVu Sans"/>
              </a:rPr>
              <a:t>least significant bit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in source image </a:t>
            </a:r>
            <a:endParaRPr lang="en-US" sz="2800" b="0" strike="noStrike" spc="-1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To extract watermark we need to extract least significant bit from outputted image</a:t>
            </a:r>
            <a:endParaRPr lang="en-US" sz="2800" b="0" strike="noStrike" spc="-1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It is impossible to gain original image from output image only knowing the watermark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561"/>
              </a:spcBef>
            </a:pPr>
            <a:endParaRPr lang="en-US" sz="2800" b="0" strike="noStrike" spc="-1"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755640" y="116640"/>
            <a:ext cx="8282880" cy="50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2" name="CustomShape 3"/>
          <p:cNvSpPr/>
          <p:nvPr/>
        </p:nvSpPr>
        <p:spPr>
          <a:xfrm>
            <a:off x="755640" y="62064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879"/>
              </a:spcBef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  <a:ea typeface="DejaVu Sans"/>
              </a:rPr>
              <a:t>LSB</a:t>
            </a: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755640" y="1556640"/>
            <a:ext cx="8260560" cy="52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>
            <a:noAutofit/>
          </a:bodyPr>
          <a:lstStyle/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Embedding a specific invisible statistic into the image </a:t>
            </a:r>
            <a:endParaRPr lang="en-US" sz="2800" b="0" strike="noStrike" spc="-1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Two patches (sets of pixels) are chosen, then pixels in one patch are moderately brightened while darkened in the second patch by the same factor</a:t>
            </a:r>
            <a:endParaRPr lang="en-US" sz="2800" b="0" strike="noStrike" spc="-1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To determine which pixels will be changed pseudorandom generator is fed with a secret key shared by both the transmitter and the receiver</a:t>
            </a:r>
            <a:endParaRPr lang="en-US" sz="2800" b="0" strike="noStrike" spc="-1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The decoding algorithm has to visit the very same points in the same order to extract the embedded data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561"/>
              </a:spcBef>
            </a:pPr>
            <a:endParaRPr lang="en-US" sz="2800" b="0" strike="noStrike" spc="-1"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755640" y="116640"/>
            <a:ext cx="8282880" cy="50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CustomShape 3"/>
          <p:cNvSpPr/>
          <p:nvPr/>
        </p:nvSpPr>
        <p:spPr>
          <a:xfrm>
            <a:off x="755640" y="62064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879"/>
              </a:spcBef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  <a:ea typeface="DejaVu Sans"/>
              </a:rPr>
              <a:t>Patchwork</a:t>
            </a: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755640" y="116640"/>
            <a:ext cx="8282880" cy="50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2"/>
          <p:cNvSpPr/>
          <p:nvPr/>
        </p:nvSpPr>
        <p:spPr>
          <a:xfrm>
            <a:off x="755640" y="62064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Features &amp; technologies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101" name="CustomShape 3"/>
          <p:cNvSpPr/>
          <p:nvPr/>
        </p:nvSpPr>
        <p:spPr>
          <a:xfrm>
            <a:off x="4932000" y="1624680"/>
            <a:ext cx="4107240" cy="50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45000" rIns="108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Additional features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02" name="CustomShape 4"/>
          <p:cNvSpPr/>
          <p:nvPr/>
        </p:nvSpPr>
        <p:spPr>
          <a:xfrm>
            <a:off x="755640" y="1624680"/>
            <a:ext cx="4031280" cy="50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45000" rIns="108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Primary features</a:t>
            </a: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" name="CustomShape 5"/>
          <p:cNvSpPr/>
          <p:nvPr/>
        </p:nvSpPr>
        <p:spPr>
          <a:xfrm>
            <a:off x="814320" y="2286000"/>
            <a:ext cx="4031280" cy="165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Watermarking image with given watermark picture with LSB algorithm</a:t>
            </a:r>
            <a:endParaRPr lang="en-US" sz="22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Watermarking image with Patchwork algorithm</a:t>
            </a:r>
            <a:endParaRPr lang="en-US" sz="22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" name="CustomShape 6"/>
          <p:cNvSpPr/>
          <p:nvPr/>
        </p:nvSpPr>
        <p:spPr>
          <a:xfrm>
            <a:off x="4932000" y="2272680"/>
            <a:ext cx="4107240" cy="156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Watermarking image with given text using LSB algorithm</a:t>
            </a:r>
            <a:endParaRPr lang="en-US" sz="22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Ability to transform the image and check if watermark persisted</a:t>
            </a: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2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GUI</a:t>
            </a:r>
            <a:endParaRPr lang="en-US" sz="22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" name="CustomShape 7"/>
          <p:cNvSpPr/>
          <p:nvPr/>
        </p:nvSpPr>
        <p:spPr>
          <a:xfrm>
            <a:off x="814320" y="4480560"/>
            <a:ext cx="4031280" cy="50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45000" rIns="108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Technologies</a:t>
            </a:r>
            <a:endParaRPr lang="en-US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" name="CustomShape 8"/>
          <p:cNvSpPr/>
          <p:nvPr/>
        </p:nvSpPr>
        <p:spPr>
          <a:xfrm>
            <a:off x="822960" y="5029200"/>
            <a:ext cx="5851800" cy="165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PyCharm</a:t>
            </a:r>
            <a:endParaRPr lang="en-US" sz="22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2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Python 3.7</a:t>
            </a:r>
            <a:endParaRPr lang="en-US" sz="22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32000" lvl="1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NumPy</a:t>
            </a:r>
            <a:endParaRPr lang="en-US" sz="22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32000" lvl="1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scikit</a:t>
            </a:r>
            <a:r>
              <a:rPr lang="en-US" sz="22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-image</a:t>
            </a:r>
            <a:endParaRPr lang="en-US" sz="22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755640" y="1556640"/>
            <a:ext cx="8260560" cy="52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11.10.19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– Setup of Trello &amp; GitHub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17.10.19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– Project Kick OFF (first presentation)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Arial"/>
                <a:ea typeface="Noto Sans CJK SC Regular"/>
              </a:rPr>
              <a:t>14.11.19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Noto Sans CJK SC Regular"/>
              </a:rPr>
              <a:t> – Literature analysis, working Python environment, 	       beginnings of a documentation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Arial"/>
                <a:ea typeface="Noto Sans CJK SC Regular"/>
              </a:rPr>
              <a:t>28.11.19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Noto Sans CJK SC Regular"/>
              </a:rPr>
              <a:t> – Implementation of embedding digital watermark 	       in images using both algorithms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Arial"/>
                <a:ea typeface="Noto Sans CJK SC Regular"/>
              </a:rPr>
              <a:t>12.12.19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Noto Sans CJK SC Regular"/>
              </a:rPr>
              <a:t> – Implementation of decoding digital watermark in 	       images using both algorithms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09.01.20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– Juxtaposition and comparison of results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16.01.20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– Project closure (Final presentation, project 	       demo, documentation)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755640" y="116640"/>
            <a:ext cx="8282880" cy="50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3"/>
          <p:cNvSpPr/>
          <p:nvPr/>
        </p:nvSpPr>
        <p:spPr>
          <a:xfrm>
            <a:off x="755640" y="62064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879"/>
              </a:spcBef>
            </a:pPr>
            <a:r>
              <a:rPr lang="en-US" sz="4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Milestones &amp; Project plan</a:t>
            </a:r>
            <a:endParaRPr lang="en-US" sz="44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2"/>
          <p:cNvSpPr/>
          <p:nvPr/>
        </p:nvSpPr>
        <p:spPr>
          <a:xfrm>
            <a:off x="755640" y="116640"/>
            <a:ext cx="8282880" cy="50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3"/>
          <p:cNvSpPr/>
          <p:nvPr/>
        </p:nvSpPr>
        <p:spPr>
          <a:xfrm>
            <a:off x="755640" y="620640"/>
            <a:ext cx="8282880" cy="86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>
            <a:noAutofit/>
          </a:bodyPr>
          <a:lstStyle/>
          <a:p>
            <a:pPr>
              <a:lnSpc>
                <a:spcPct val="100000"/>
              </a:lnSpc>
              <a:spcBef>
                <a:spcPts val="879"/>
              </a:spcBef>
            </a:pPr>
            <a:r>
              <a:rPr lang="en-US" sz="4400" b="0" strike="noStrike" spc="-1" dirty="0">
                <a:solidFill>
                  <a:schemeClr val="bg1"/>
                </a:solidFill>
                <a:latin typeface="Calibri"/>
                <a:ea typeface="DejaVu Sans"/>
              </a:rPr>
              <a:t> User interface</a:t>
            </a:r>
            <a:endParaRPr lang="en-US" sz="4400" b="0" strike="noStrike" spc="-1" dirty="0">
              <a:solidFill>
                <a:schemeClr val="bg1"/>
              </a:solidFill>
              <a:latin typeface="Arial"/>
            </a:endParaRP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980BE09-3BDC-4E98-A64F-078F8A845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073" y="2007788"/>
            <a:ext cx="5066179" cy="9847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12D5F9-57F2-434E-8E3F-8DB88580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073" y="3686288"/>
            <a:ext cx="8288927" cy="8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66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prezentacja_v2_2017-03_pl</Template>
  <TotalTime>2916</TotalTime>
  <Words>537</Words>
  <Application>Microsoft Office PowerPoint</Application>
  <PresentationFormat>On-screen Show (4:3)</PresentationFormat>
  <Paragraphs>79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Results</vt:lpstr>
      <vt:lpstr>  LSB results</vt:lpstr>
      <vt:lpstr>Watermarked image and the                watermark extracted from the original</vt:lpstr>
      <vt:lpstr>  Transformations</vt:lpstr>
      <vt:lpstr>PowerPoint Presentation</vt:lpstr>
      <vt:lpstr>  Patchwork results</vt:lpstr>
      <vt:lpstr>  Parameters comparison</vt:lpstr>
      <vt:lpstr>PowerPoint Presentation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subject/>
  <dc:creator>Magda Jamka</dc:creator>
  <dc:description/>
  <cp:lastModifiedBy>Paweł Zaborowski</cp:lastModifiedBy>
  <cp:revision>92</cp:revision>
  <cp:lastPrinted>2017-02-27T13:04:48Z</cp:lastPrinted>
  <dcterms:created xsi:type="dcterms:W3CDTF">2019-10-12T14:24:32Z</dcterms:created>
  <dcterms:modified xsi:type="dcterms:W3CDTF">2020-01-16T10:45:30Z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Pokaz na ekranie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14</vt:i4>
  </property>
</Properties>
</file>